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01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38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4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5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5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407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C4029E-6E2F-4C68-9F39-C05DDC06DA6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0451DF3-F94D-4A2A-915C-7085FC79D5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58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25F5A-25BF-4EB9-BB07-0DCE00A3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6382-5D5A-425F-B87A-81A00C8A7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20382"/>
            <a:ext cx="8361229" cy="10862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lecture 5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31608B-263C-4598-A527-99740A2D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2" y="5276675"/>
            <a:ext cx="6831673" cy="83963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probability theory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4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2FEF8-A9B5-44B2-9274-B7AA4F61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43187"/>
            <a:ext cx="9601200" cy="6899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Chain Rule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A43EBC7-BAC7-49C2-9350-3BB81CCE2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1638299"/>
                <a:ext cx="9903205" cy="489672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The joint probability can be expressed in terms of the conditional probability: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	P(X,Y) = P(X | Y) P(Y)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More variables: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	P(X, Y, Z) = P(X | Y, Z) P(Y, Z)</a:t>
                </a:r>
                <a:r>
                  <a:rPr lang="ru-RU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= P(X | Y, Z) P(Y | Z) P(Z)</a:t>
                </a: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A43EBC7-BAC7-49C2-9350-3BB81CCE2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1638299"/>
                <a:ext cx="9903205" cy="4896725"/>
              </a:xfrm>
              <a:blipFill>
                <a:blip r:embed="rId2"/>
                <a:stretch>
                  <a:fillRect l="-862" t="-1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5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E2734-7CFB-4090-A427-23C79701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03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Language model for text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BB0026-DAB1-4135-9173-D95A89357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00106"/>
                <a:ext cx="9601200" cy="4005744"/>
              </a:xfrm>
            </p:spPr>
            <p:txBody>
              <a:bodyPr/>
              <a:lstStyle/>
              <a:p>
                <a:r>
                  <a:rPr lang="en-US" altLang="en-US" dirty="0"/>
                  <a:t>Probability distribution over </a:t>
                </a:r>
                <a:r>
                  <a:rPr lang="en-US" altLang="en-US" u="sng" dirty="0"/>
                  <a:t>sentences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1</m:t>
                        </m:r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2</m:t>
                        </m:r>
                        <m:r>
                          <a:rPr lang="en-US" altLang="en-US" i="1" dirty="0">
                            <a:latin typeface="Cambria Math"/>
                          </a:rPr>
                          <m:t> … </m:t>
                        </m:r>
                        <m:r>
                          <a:rPr lang="en-US" altLang="en-US" i="1" dirty="0" err="1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 err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</m:t>
                    </m:r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Complexity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- maximum sentence length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BB0026-DAB1-4135-9173-D95A89357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00106"/>
                <a:ext cx="9601200" cy="4005744"/>
              </a:xfrm>
              <a:blipFill>
                <a:blip r:embed="rId2"/>
                <a:stretch>
                  <a:fillRect l="-571" t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5">
            <a:extLst>
              <a:ext uri="{FF2B5EF4-FFF2-40B4-BE49-F238E27FC236}">
                <a16:creationId xmlns:a16="http://schemas.microsoft.com/office/drawing/2014/main" id="{309FAE31-3DCB-477E-B93F-F1BE71F37F0F}"/>
              </a:ext>
            </a:extLst>
          </p:cNvPr>
          <p:cNvGrpSpPr/>
          <p:nvPr/>
        </p:nvGrpSpPr>
        <p:grpSpPr>
          <a:xfrm>
            <a:off x="6928608" y="1585188"/>
            <a:ext cx="3733800" cy="629835"/>
            <a:chOff x="5410200" y="1795393"/>
            <a:chExt cx="3733800" cy="6298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A41774-6F6A-49EA-A32B-9391D577A47E}"/>
                </a:ext>
              </a:extLst>
            </p:cNvPr>
            <p:cNvSpPr txBox="1"/>
            <p:nvPr/>
          </p:nvSpPr>
          <p:spPr>
            <a:xfrm>
              <a:off x="5410200" y="1795393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We need independence assumptions!</a:t>
              </a:r>
            </a:p>
          </p:txBody>
        </p:sp>
        <p:cxnSp>
          <p:nvCxnSpPr>
            <p:cNvPr id="6" name="Straight Arrow Connector 11">
              <a:extLst>
                <a:ext uri="{FF2B5EF4-FFF2-40B4-BE49-F238E27FC236}">
                  <a16:creationId xmlns:a16="http://schemas.microsoft.com/office/drawing/2014/main" id="{1C6EC740-4E7B-4BE1-AC42-A3D7E5A0CEBB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6858000" y="2164725"/>
              <a:ext cx="419100" cy="260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B8408E53-ADB2-464C-AC4A-C3776370B427}"/>
              </a:ext>
            </a:extLst>
          </p:cNvPr>
          <p:cNvGrpSpPr/>
          <p:nvPr/>
        </p:nvGrpSpPr>
        <p:grpSpPr>
          <a:xfrm>
            <a:off x="7004808" y="2776137"/>
            <a:ext cx="3581400" cy="1305725"/>
            <a:chOff x="5270322" y="2810627"/>
            <a:chExt cx="3581400" cy="13057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C67CA4-45C8-4478-8252-2000ED670A44}"/>
                </a:ext>
              </a:extLst>
            </p:cNvPr>
            <p:cNvSpPr txBox="1"/>
            <p:nvPr/>
          </p:nvSpPr>
          <p:spPr>
            <a:xfrm>
              <a:off x="5270322" y="3408466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Chain rule: from conditional probability to joint probability</a:t>
              </a:r>
            </a:p>
          </p:txBody>
        </p:sp>
        <p:cxnSp>
          <p:nvCxnSpPr>
            <p:cNvPr id="9" name="Straight Arrow Connector 9">
              <a:extLst>
                <a:ext uri="{FF2B5EF4-FFF2-40B4-BE49-F238E27FC236}">
                  <a16:creationId xmlns:a16="http://schemas.microsoft.com/office/drawing/2014/main" id="{E96AC0A3-D532-4FC5-9D7F-8576B467B4A8}"/>
                </a:ext>
              </a:extLst>
            </p:cNvPr>
            <p:cNvCxnSpPr/>
            <p:nvPr/>
          </p:nvCxnSpPr>
          <p:spPr>
            <a:xfrm flipH="1" flipV="1">
              <a:off x="5782734" y="2810627"/>
              <a:ext cx="694266" cy="5966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5">
            <a:extLst>
              <a:ext uri="{FF2B5EF4-FFF2-40B4-BE49-F238E27FC236}">
                <a16:creationId xmlns:a16="http://schemas.microsoft.com/office/drawing/2014/main" id="{AE0EF3B6-8201-4F93-BAFA-13773B48F3DC}"/>
              </a:ext>
            </a:extLst>
          </p:cNvPr>
          <p:cNvSpPr/>
          <p:nvPr/>
        </p:nvSpPr>
        <p:spPr>
          <a:xfrm>
            <a:off x="1509494" y="4255191"/>
            <a:ext cx="83035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252525"/>
                </a:solidFill>
                <a:latin typeface="Arial" panose="020B0604020202020204" pitchFamily="34" charset="0"/>
              </a:rPr>
              <a:t>475,000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main headwords in Webster's Third New International Dictionary</a:t>
            </a:r>
            <a:endParaRPr lang="en-US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874C94C0-CAB0-47F6-AE09-F2A01C5FE2E3}"/>
              </a:ext>
            </a:extLst>
          </p:cNvPr>
          <p:cNvSpPr/>
          <p:nvPr/>
        </p:nvSpPr>
        <p:spPr>
          <a:xfrm>
            <a:off x="1509494" y="4816330"/>
            <a:ext cx="74194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252525"/>
                </a:solidFill>
                <a:latin typeface="Arial" panose="020B0604020202020204" pitchFamily="34" charset="0"/>
              </a:rPr>
              <a:t>Average English sentence length is 14.3 words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7B4DE115-E740-4543-8877-118A83B38B6D}"/>
                  </a:ext>
                </a:extLst>
              </p:cNvPr>
              <p:cNvSpPr/>
              <p:nvPr/>
            </p:nvSpPr>
            <p:spPr>
              <a:xfrm>
                <a:off x="1509494" y="5503269"/>
                <a:ext cx="491583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600" dirty="0"/>
                  <a:t>A rough estimate: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475000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7B4DE115-E740-4543-8877-118A83B38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94" y="5503269"/>
                <a:ext cx="4915833" cy="492443"/>
              </a:xfrm>
              <a:prstGeom prst="rect">
                <a:avLst/>
              </a:prstGeom>
              <a:blipFill>
                <a:blip r:embed="rId3"/>
                <a:stretch>
                  <a:fillRect l="-1985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7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7FE2-1DED-4E22-93E9-1B6AACEE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9631"/>
            <a:ext cx="9601200" cy="7319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Probability models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CAE74-F422-4C04-9FEC-C0CDD46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en-US" dirty="0"/>
              <a:t>Building a probability model:</a:t>
            </a:r>
          </a:p>
          <a:p>
            <a:pPr lvl="1"/>
            <a:r>
              <a:rPr lang="en-US" dirty="0">
                <a:solidFill>
                  <a:srgbClr val="3C58AD"/>
                </a:solidFill>
              </a:rPr>
              <a:t>defining</a:t>
            </a:r>
            <a:r>
              <a:rPr lang="en-US" dirty="0"/>
              <a:t> the model</a:t>
            </a:r>
            <a:br>
              <a:rPr lang="en-US" dirty="0"/>
            </a:br>
            <a:r>
              <a:rPr lang="en-US" dirty="0"/>
              <a:t>(making independent assumption)</a:t>
            </a:r>
          </a:p>
          <a:p>
            <a:pPr lvl="1"/>
            <a:r>
              <a:rPr lang="en-US" dirty="0">
                <a:solidFill>
                  <a:srgbClr val="3C58AD"/>
                </a:solidFill>
              </a:rPr>
              <a:t>estimating</a:t>
            </a:r>
            <a:r>
              <a:rPr lang="en-US" dirty="0"/>
              <a:t> the model’s parameters</a:t>
            </a:r>
          </a:p>
          <a:p>
            <a:pPr lvl="1"/>
            <a:r>
              <a:rPr lang="en-US" dirty="0"/>
              <a:t>use the model (making </a:t>
            </a:r>
            <a:r>
              <a:rPr lang="en-US" dirty="0">
                <a:solidFill>
                  <a:srgbClr val="3C58AD"/>
                </a:solidFill>
              </a:rPr>
              <a:t>inference</a:t>
            </a:r>
            <a:r>
              <a:rPr lang="en-US" dirty="0"/>
              <a:t>)</a:t>
            </a:r>
          </a:p>
          <a:p>
            <a:endParaRPr lang="ru-RU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89479DCE-180F-462A-B32C-7782FC8A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492" y="3857757"/>
            <a:ext cx="3157283" cy="1758673"/>
          </a:xfrm>
          <a:prstGeom prst="cube">
            <a:avLst>
              <a:gd name="adj" fmla="val 7806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</a:rPr>
              <a:t>Trigram Model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(defined in terms of parameters like P(“</a:t>
            </a:r>
            <a:r>
              <a:rPr lang="en-US" altLang="en-US" sz="2600" dirty="0" err="1">
                <a:solidFill>
                  <a:schemeClr val="bg1"/>
                </a:solidFill>
              </a:rPr>
              <a:t>is”|”today</a:t>
            </a:r>
            <a:r>
              <a:rPr lang="en-US" altLang="en-US" sz="2600" dirty="0">
                <a:solidFill>
                  <a:schemeClr val="bg1"/>
                </a:solidFill>
              </a:rPr>
              <a:t>”) </a:t>
            </a:r>
            <a:r>
              <a:rPr lang="en-US" altLang="en-US" sz="2600" dirty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600" dirty="0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68171A3F-16F3-4370-9D11-473B31956B4B}"/>
              </a:ext>
            </a:extLst>
          </p:cNvPr>
          <p:cNvGrpSpPr>
            <a:grpSpLocks/>
          </p:cNvGrpSpPr>
          <p:nvPr/>
        </p:nvGrpSpPr>
        <p:grpSpPr bwMode="auto">
          <a:xfrm>
            <a:off x="1532677" y="4329730"/>
            <a:ext cx="8440615" cy="998538"/>
            <a:chOff x="175" y="2979"/>
            <a:chExt cx="4932" cy="629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EA72EBAD-F10B-4A8A-9A03-2C1938991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3236"/>
              <a:ext cx="528" cy="144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4">
                  <a:extLst>
                    <a:ext uri="{FF2B5EF4-FFF2-40B4-BE49-F238E27FC236}">
                      <a16:creationId xmlns:a16="http://schemas.microsoft.com/office/drawing/2014/main" id="{1381A417-FC27-437D-AF28-F0F844F470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" y="2979"/>
                  <a:ext cx="856" cy="60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2800" dirty="0"/>
                    <a:t>param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2800" dirty="0"/>
                    <a:t>Values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2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" y="2979"/>
                  <a:ext cx="856" cy="601"/>
                </a:xfrm>
                <a:prstGeom prst="rect">
                  <a:avLst/>
                </a:prstGeom>
                <a:blipFill>
                  <a:blip r:embed="rId2"/>
                  <a:stretch>
                    <a:fillRect l="-7851" t="-6329" b="-16456"/>
                  </a:stretch>
                </a:blip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A1698BD-7BC5-4955-A67F-A6BB76A5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3236"/>
              <a:ext cx="528" cy="144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DF27F6A7-F3E8-4FC3-AB74-DDFEF891B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3007"/>
              <a:ext cx="923" cy="6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/>
                <a:t>definition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/>
                <a:t>of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0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91EC9-4AFC-4BC7-98AE-9672EC1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06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Language model with N-gram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C7A02-5C47-48C9-AA8B-CEB7CA273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00106"/>
                <a:ext cx="9601200" cy="3581400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The chain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N-gram language model assumes each word depends only on the last n-1 words (Markov assumption)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C7A02-5C47-48C9-AA8B-CEB7CA273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00106"/>
                <a:ext cx="9601200" cy="3581400"/>
              </a:xfrm>
              <a:blipFill>
                <a:blip r:embed="rId2"/>
                <a:stretch>
                  <a:fillRect l="-571" t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6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8BEF-D5EA-404E-B737-0F807F40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5437"/>
            <a:ext cx="9601200" cy="7990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Language model with N-gram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254CCA-D417-4501-A68E-9B85B81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399" y="1782660"/>
                <a:ext cx="10231073" cy="4349692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Example: trigram (3-gram)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=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:r>
                  <a:rPr lang="en-US" sz="2000" i="1" dirty="0">
                    <a:latin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600" dirty="0"/>
              </a:p>
              <a:p>
                <a:endParaRPr lang="en-US" altLang="zh-TW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𝑇𝑜𝑑𝑎𝑦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𝑠𝑢𝑛𝑛𝑦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𝑑𝑎𝑦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P(“Today”)P(“</a:t>
                </a:r>
                <a:r>
                  <a:rPr lang="en-US" dirty="0" err="1"/>
                  <a:t>is”|”Today</a:t>
                </a:r>
                <a:r>
                  <a:rPr lang="en-US" dirty="0"/>
                  <a:t>”)P(“</a:t>
                </a:r>
                <a:r>
                  <a:rPr lang="en-US" dirty="0" err="1"/>
                  <a:t>a”|”is</a:t>
                </a:r>
                <a:r>
                  <a:rPr lang="en-US" dirty="0"/>
                  <a:t>”, “Today”)…P(“</a:t>
                </a:r>
                <a:r>
                  <a:rPr lang="en-US" dirty="0" err="1"/>
                  <a:t>day”|”sunny</a:t>
                </a:r>
                <a:r>
                  <a:rPr lang="en-US" dirty="0"/>
                  <a:t>”, “a”)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254CCA-D417-4501-A68E-9B85B81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399" y="1782660"/>
                <a:ext cx="10231073" cy="4349692"/>
              </a:xfrm>
              <a:blipFill>
                <a:blip r:embed="rId2"/>
                <a:stretch>
                  <a:fillRect l="-476" t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56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59792-6BE7-45C3-810C-31BF6C47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9965"/>
            <a:ext cx="9601200" cy="7067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Unigram model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8417681-E735-4F1C-9A61-B2DA8ABA6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895" y="1903376"/>
            <a:ext cx="5006715" cy="119171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C31AC27-3BEF-43F7-914E-1CECD4394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51" y="3564257"/>
            <a:ext cx="9326149" cy="19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8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1A3B2-B08C-4BD5-92CA-77E3EA42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218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Bigram model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D5BE4-DECE-41F8-91C1-6D6B8C43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9437"/>
            <a:ext cx="9601200" cy="3980577"/>
          </a:xfrm>
        </p:spPr>
        <p:txBody>
          <a:bodyPr/>
          <a:lstStyle/>
          <a:p>
            <a:r>
              <a:rPr lang="en-US" dirty="0"/>
              <a:t>Condition on the previous word</a:t>
            </a:r>
          </a:p>
          <a:p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DC1F3BF-6A4D-4FF7-86D2-58343AB2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0" y="2320166"/>
            <a:ext cx="6574690" cy="101728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B00AD52-713F-4093-8528-AD51F986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40" y="3648214"/>
            <a:ext cx="8754841" cy="21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D2691-2C31-42CD-95AC-9006DEC0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2273"/>
          </a:xfrm>
        </p:spPr>
        <p:txBody>
          <a:bodyPr/>
          <a:lstStyle/>
          <a:p>
            <a:pPr algn="ctr"/>
            <a:r>
              <a:rPr lang="en-US" altLang="zh-TW" dirty="0" err="1">
                <a:solidFill>
                  <a:srgbClr val="00B050"/>
                </a:solidFill>
              </a:rPr>
              <a:t>Ngram</a:t>
            </a:r>
            <a:r>
              <a:rPr lang="en-US" altLang="zh-TW" dirty="0">
                <a:solidFill>
                  <a:srgbClr val="00B050"/>
                </a:solidFill>
              </a:rPr>
              <a:t> model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A402C7D-BE27-4993-A7D6-361F16C73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137" y="2132310"/>
            <a:ext cx="6925456" cy="7345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C25D0E8-E7F0-4BEE-9FDA-70A3E37E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86" y="3280852"/>
            <a:ext cx="8804827" cy="29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D07C1-8B66-4E1A-BC85-F3AF18D1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6685"/>
            <a:ext cx="9601200" cy="773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Content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115CD-7155-49D3-9231-1085A515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en-US" sz="2400" dirty="0"/>
              <a:t>Language Models</a:t>
            </a:r>
          </a:p>
          <a:p>
            <a:pPr lvl="1"/>
            <a:r>
              <a:rPr lang="en-US" sz="2400" dirty="0"/>
              <a:t>What are N-gram models?</a:t>
            </a:r>
          </a:p>
          <a:p>
            <a:r>
              <a:rPr lang="en-US" sz="2400" dirty="0"/>
              <a:t>How to use probabilities</a:t>
            </a:r>
          </a:p>
          <a:p>
            <a:pPr lvl="1"/>
            <a:r>
              <a:rPr lang="en-US" sz="2400" dirty="0"/>
              <a:t>What does P(Y|X) mean?</a:t>
            </a:r>
          </a:p>
          <a:p>
            <a:pPr lvl="1"/>
            <a:r>
              <a:rPr lang="en-US" sz="2400" dirty="0"/>
              <a:t>How can I manipulate it?</a:t>
            </a:r>
          </a:p>
          <a:p>
            <a:pPr lvl="1"/>
            <a:r>
              <a:rPr lang="en-US" sz="2400" dirty="0"/>
              <a:t>How can I estimate its value in practice?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4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0EC0-0389-4DB7-8D18-2F251289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5408"/>
            <a:ext cx="9601200" cy="8913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What is a language model</a:t>
            </a:r>
            <a:r>
              <a:rPr lang="en-US" altLang="zh-TW" dirty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2B3396-92F4-43FB-9C43-4AC8D946C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07158"/>
                <a:ext cx="9601200" cy="3796019"/>
              </a:xfrm>
            </p:spPr>
            <p:txBody>
              <a:bodyPr/>
              <a:lstStyle/>
              <a:p>
                <a:r>
                  <a:rPr lang="en-US" dirty="0"/>
                  <a:t>Probability distributions over sentences (i.e., word sequences )</a:t>
                </a:r>
              </a:p>
              <a:p>
                <a:pPr marL="0" indent="0">
                  <a:buNone/>
                </a:pPr>
                <a:r>
                  <a:rPr lang="en-US" dirty="0"/>
                  <a:t>	P(W) = </a:t>
                </a:r>
                <a:r>
                  <a:rPr lang="en-US" altLang="zh-TW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Can use them to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generate</a:t>
                </a:r>
                <a:r>
                  <a:rPr lang="en-US" dirty="0"/>
                  <a:t> strings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altLang="zh-TW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Rank</a:t>
                </a:r>
                <a:r>
                  <a:rPr lang="en-US" dirty="0"/>
                  <a:t> possible sentences</a:t>
                </a:r>
              </a:p>
              <a:p>
                <a:pPr lvl="1"/>
                <a:r>
                  <a:rPr lang="en-US" altLang="zh-TW" sz="2400" dirty="0"/>
                  <a:t> P(“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</a:rPr>
                  <a:t>Today is Tuesday</a:t>
                </a:r>
                <a:r>
                  <a:rPr lang="en-US" altLang="zh-TW" sz="2400" dirty="0"/>
                  <a:t>”) &gt; P(“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</a:rPr>
                  <a:t>Tuesday Today is</a:t>
                </a:r>
                <a:r>
                  <a:rPr lang="en-US" altLang="zh-TW" sz="2400" dirty="0"/>
                  <a:t>”)</a:t>
                </a:r>
              </a:p>
              <a:p>
                <a:pPr lvl="1"/>
                <a:r>
                  <a:rPr lang="en-US" altLang="zh-TW" sz="2400" dirty="0"/>
                  <a:t> P(“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</a:rPr>
                  <a:t>Today is Tuesday</a:t>
                </a:r>
                <a:r>
                  <a:rPr lang="en-US" altLang="zh-TW" sz="2400" dirty="0"/>
                  <a:t>”) &gt; P(“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</a:rPr>
                  <a:t>Today is Virginia</a:t>
                </a:r>
                <a:r>
                  <a:rPr lang="en-US" altLang="zh-TW" sz="2400" dirty="0"/>
                  <a:t>”)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2B3396-92F4-43FB-9C43-4AC8D946C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07158"/>
                <a:ext cx="9601200" cy="3796019"/>
              </a:xfrm>
              <a:blipFill>
                <a:blip r:embed="rId2"/>
                <a:stretch>
                  <a:fillRect l="-571" t="-1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89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4A5AB-0569-4D71-AB88-46FB6084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211" y="333463"/>
            <a:ext cx="9601200" cy="8326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Language model applications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C87D7-0C39-4D4A-BE03-95ED0F5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26571"/>
            <a:ext cx="9601200" cy="5297966"/>
          </a:xfrm>
        </p:spPr>
        <p:txBody>
          <a:bodyPr/>
          <a:lstStyle/>
          <a:p>
            <a:r>
              <a:rPr lang="en-US" sz="2400" dirty="0"/>
              <a:t>Smart Reply</a:t>
            </a:r>
          </a:p>
          <a:p>
            <a:endParaRPr lang="ru-RU" dirty="0"/>
          </a:p>
        </p:txBody>
      </p:sp>
      <p:pic>
        <p:nvPicPr>
          <p:cNvPr id="4" name="Picture 2" descr="https://www.wired.com/wp-content/uploads/2015/11/SmartReply_A_personal_01.jpg">
            <a:extLst>
              <a:ext uri="{FF2B5EF4-FFF2-40B4-BE49-F238E27FC236}">
                <a16:creationId xmlns:a16="http://schemas.microsoft.com/office/drawing/2014/main" id="{FFA8F2D0-2882-4448-971E-B9169D92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6266"/>
            <a:ext cx="2890449" cy="5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9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E2FA4-D52E-44CE-A4E8-44B142FD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2520"/>
            <a:ext cx="9601200" cy="71516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Bag-of-Words with N-grams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53F0D-E8B8-4037-A5AE-6099F66D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6156"/>
            <a:ext cx="9601200" cy="4777531"/>
          </a:xfrm>
        </p:spPr>
        <p:txBody>
          <a:bodyPr/>
          <a:lstStyle/>
          <a:p>
            <a:r>
              <a:rPr lang="en-US" dirty="0"/>
              <a:t>N-grams: a contiguous sequence of n tokens from a given piece of text</a:t>
            </a:r>
          </a:p>
          <a:p>
            <a:endParaRPr lang="ru-RU" dirty="0"/>
          </a:p>
        </p:txBody>
      </p:sp>
      <p:pic>
        <p:nvPicPr>
          <p:cNvPr id="4" name="Picture 4" descr="Image result for ngram">
            <a:extLst>
              <a:ext uri="{FF2B5EF4-FFF2-40B4-BE49-F238E27FC236}">
                <a16:creationId xmlns:a16="http://schemas.microsoft.com/office/drawing/2014/main" id="{C49D65E0-C5B0-48F6-BA41-6EBAA20F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55" y="2356183"/>
            <a:ext cx="7545489" cy="31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8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EDF01-5D3E-445E-B848-1C109D4A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4131"/>
            <a:ext cx="9601200" cy="7571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N-Gram Models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410120A-71A5-47B2-AC9A-E92B961D3D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765881"/>
                <a:ext cx="9601200" cy="4416805"/>
              </a:xfrm>
            </p:spPr>
            <p:txBody>
              <a:bodyPr/>
              <a:lstStyle/>
              <a:p>
                <a:r>
                  <a:rPr lang="en-US" dirty="0"/>
                  <a:t>Unigram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Bigram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Trigram model: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N-gram model: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…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410120A-71A5-47B2-AC9A-E92B961D3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765881"/>
                <a:ext cx="9601200" cy="4416805"/>
              </a:xfrm>
              <a:blipFill>
                <a:blip r:embed="rId2"/>
                <a:stretch>
                  <a:fillRect l="-571" t="-1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26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F9DA9-08C6-44AE-B3BA-47B4E3DA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34" y="333463"/>
            <a:ext cx="9601200" cy="9332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Sampling words with replacement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445D7E7-5169-45DB-86F0-7DA8B30FB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224" y="1396767"/>
            <a:ext cx="7219059" cy="44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17F9F-420F-48C5-920A-DE0D8B58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767" y="375408"/>
            <a:ext cx="9601200" cy="88294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Conditional on the previous word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5EC49C6-3A55-4DE1-8F62-B800A0B9F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392" y="1843817"/>
            <a:ext cx="7291216" cy="39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D53A-088E-4F27-8E97-BB3EDA35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0241"/>
            <a:ext cx="9601200" cy="7319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Recap: probability Theory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1CD5A5D-C9F7-43C4-A495-6E9E34D314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14123"/>
                <a:ext cx="9601200" cy="4501451"/>
              </a:xfrm>
            </p:spPr>
            <p:txBody>
              <a:bodyPr/>
              <a:lstStyle/>
              <a:p>
                <a:r>
                  <a:rPr lang="en-US" dirty="0"/>
                  <a:t>Conditional probability</a:t>
                </a:r>
              </a:p>
              <a:p>
                <a:r>
                  <a:rPr lang="en-US" dirty="0"/>
                  <a:t>	P(blue | </a:t>
                </a:r>
                <a:r>
                  <a:rPr lang="en-US" dirty="0">
                    <a:sym typeface="Wingdings" panose="05000000000000000000" pitchFamily="2" charset="2"/>
                  </a:rPr>
                  <a:t>) = ?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Bayes’ rule: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Verify: P(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|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) , </a:t>
                </a:r>
                <a:r>
                  <a:rPr lang="en-US" dirty="0"/>
                  <a:t>P(</a:t>
                </a:r>
                <a:r>
                  <a:rPr lang="en-US" dirty="0">
                    <a:sym typeface="Wingdings" panose="05000000000000000000" pitchFamily="2" charset="2"/>
                  </a:rPr>
                  <a:t> |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>
                    <a:sym typeface="Wingdings" panose="05000000000000000000" pitchFamily="2" charset="2"/>
                  </a:rPr>
                  <a:t>), P(), P(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Independent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Prove: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1CD5A5D-C9F7-43C4-A495-6E9E34D31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14123"/>
                <a:ext cx="9601200" cy="4501451"/>
              </a:xfrm>
              <a:blipFill>
                <a:blip r:embed="rId2"/>
                <a:stretch>
                  <a:fillRect l="-571" t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>
            <a:extLst>
              <a:ext uri="{FF2B5EF4-FFF2-40B4-BE49-F238E27FC236}">
                <a16:creationId xmlns:a16="http://schemas.microsoft.com/office/drawing/2014/main" id="{A94916AE-7A88-4F57-9873-0CEFC8ACA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915"/>
          <a:stretch/>
        </p:blipFill>
        <p:spPr>
          <a:xfrm>
            <a:off x="6720930" y="1477833"/>
            <a:ext cx="3664640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222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112</TotalTime>
  <Words>630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Courier New</vt:lpstr>
      <vt:lpstr>Franklin Gothic Book</vt:lpstr>
      <vt:lpstr>Times New Roman</vt:lpstr>
      <vt:lpstr>Wingdings</vt:lpstr>
      <vt:lpstr>Уголки</vt:lpstr>
      <vt:lpstr>The lecture 5</vt:lpstr>
      <vt:lpstr>Content</vt:lpstr>
      <vt:lpstr>What is a language model?</vt:lpstr>
      <vt:lpstr>Language model applications</vt:lpstr>
      <vt:lpstr>Bag-of-Words with N-grams </vt:lpstr>
      <vt:lpstr>N-Gram Models</vt:lpstr>
      <vt:lpstr>Sampling words with replacement </vt:lpstr>
      <vt:lpstr>Conditional on the previous word</vt:lpstr>
      <vt:lpstr>Recap: probability Theory</vt:lpstr>
      <vt:lpstr>The Chain Rule</vt:lpstr>
      <vt:lpstr>Language model for text</vt:lpstr>
      <vt:lpstr>Probability models</vt:lpstr>
      <vt:lpstr>Language model with N-gram</vt:lpstr>
      <vt:lpstr>Language model with N-gram</vt:lpstr>
      <vt:lpstr>Unigram model</vt:lpstr>
      <vt:lpstr>Bigram model</vt:lpstr>
      <vt:lpstr>Ngram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Карюкин Владислав</dc:creator>
  <cp:lastModifiedBy>Карюкин Владислав</cp:lastModifiedBy>
  <cp:revision>6</cp:revision>
  <dcterms:created xsi:type="dcterms:W3CDTF">2020-09-23T05:50:45Z</dcterms:created>
  <dcterms:modified xsi:type="dcterms:W3CDTF">2020-09-30T07:55:08Z</dcterms:modified>
</cp:coreProperties>
</file>